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9" r:id="rId3"/>
    <p:sldId id="256" r:id="rId4"/>
    <p:sldId id="257" r:id="rId5"/>
    <p:sldId id="258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91" y="5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50BAB-3B67-4CE1-A397-4387693B7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37AA93-31D7-4A69-9F3F-AF31D72E44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79A28-F22A-45B6-8EB7-8EDFC1194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13D3C-9537-4BCE-B928-85F6D8451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52E-CE59-4412-A497-799D328E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2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50608-1D89-420A-AF54-FA47346F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16EE58-7FCC-490A-BC29-B658EDFEF4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385E8A-FD42-4901-80F7-F20C614BA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D4DA9-F892-41F4-9067-E1871373B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F2782-6000-421F-B9A3-BC7447C0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68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ABCE9A-4A82-4844-9EFB-D895AC497B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5F56E0-6186-409B-B7A1-8B80FABCB2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F5A0E8-9948-43E3-AEF1-13E5ABD3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89FD1-A86D-45E0-8817-12E6ABD9F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F72EE-0FA4-4CEE-A321-D87E2E205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1122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7B416-CD02-40FA-8173-77133A140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95DAC-D21B-41D8-A983-E29811A67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620F4-9DE2-4414-AA26-41822DBFF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41FCF1-A572-40D3-BA7A-80999E9D0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0780D-D62C-4246-B40C-74AD1B5CB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552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D3978-3937-42C6-9F6A-BBD61A8FC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1B545-EDBE-44D0-98D7-811F13477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14141E-5CB3-49CF-A744-2A3C97F0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7FAF7-72FE-43AB-90AA-0F79718BAE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FF694-B815-4922-858C-D95485BA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387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F2498-7D30-42E9-BC8C-5E3B38423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36031-C8ED-4AE3-9B64-CE8D7744B9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2E51F4-25FD-4990-86C8-0C4D0E1A3E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43A0E-E1B6-48C0-BA6E-3268E71D1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AB316-BB00-4EDE-81E0-8794B7F5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36298-64F7-49F9-BB5F-A26C33B4A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1984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BD362-F2E6-4B7C-B2BD-F63CDEC5B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E18F4-6AB8-46FE-B3B3-4B68A278D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7E5D9-6E27-48F4-BFD7-7EC54AB8A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F35F27-BF91-47E6-9FB4-DFD4F54FB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156166-6A5E-44CF-939D-3A846436EF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69BF21-E640-4B81-9FA2-EE04A7F23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A691EA-46A4-4046-8ABE-1C324678A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B94DC8-E5BB-4DDC-90B6-432EA8533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81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0E9B5-014B-4A8A-8887-29604B179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8C30E0-1749-403F-8465-9D912959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15937A-A4E4-45A5-8C9F-19CD74705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2291B1-1A89-4A7E-A363-83D969A48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32135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ACC6F1-6EA6-4EA7-BD90-45397812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10E3DC-9EB1-4543-9578-265F3CA6B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7DD187-6406-426C-8F68-16F1BE10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844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6C649-A8F8-4126-8365-E67E6EA0C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A456F-666E-4715-8154-0FA8233CE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285491-CF69-4783-B582-6F6369F3AF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62727-5451-4D38-880F-57B88928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CD6BC8-411B-436E-9468-A7F3D4472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4662E-3F50-4C89-B735-09172D649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937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25DED-C5DC-439B-84ED-99EDF116A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369955-15B4-4230-87D3-4A0BDF0D0D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8C7D7-58D1-4252-BF6C-CA4603FDE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9353F-D5C7-40A8-BCA6-2A61513FA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F5D54-06E1-4FB8-B620-B5D1EC100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4FDCCE-2325-4CF8-B5D5-E01684CC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0781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E8370B-1F52-4DE9-9C8C-67CCEA490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2482E-CE15-472D-B3CC-FC455964E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1A5BE-9117-49B9-BE5A-147D7DB9F0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CC2EA-7A58-424A-84C5-6D70212AEC49}" type="datetimeFigureOut">
              <a:rPr lang="de-DE" smtClean="0"/>
              <a:t>16.02.2022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EDCE9-9557-407F-820A-4E26D135DE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5DBBD-F15B-4C97-8AE5-FED7BFB7C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7B505-A97A-4D83-AE8C-9297515C287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26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9.png"/><Relationship Id="rId7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AA13A5C0-5199-4F4E-BC1A-694EF2A4B487}"/>
              </a:ext>
            </a:extLst>
          </p:cNvPr>
          <p:cNvGrpSpPr/>
          <p:nvPr/>
        </p:nvGrpSpPr>
        <p:grpSpPr>
          <a:xfrm>
            <a:off x="967216" y="365760"/>
            <a:ext cx="8200757" cy="3589558"/>
            <a:chOff x="967216" y="365760"/>
            <a:chExt cx="8200757" cy="358955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CB9485-5C9F-4C4D-B20E-16B4CEC468BB}"/>
                </a:ext>
              </a:extLst>
            </p:cNvPr>
            <p:cNvSpPr txBox="1"/>
            <p:nvPr/>
          </p:nvSpPr>
          <p:spPr>
            <a:xfrm>
              <a:off x="967216" y="365760"/>
              <a:ext cx="2975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b="1" dirty="0"/>
                <a:t>Every lens has field curvature</a:t>
              </a:r>
              <a:endParaRPr lang="de-DE" b="1" dirty="0"/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DC0C9677-3898-4029-A152-97550851D4DD}"/>
                </a:ext>
              </a:extLst>
            </p:cNvPr>
            <p:cNvCxnSpPr/>
            <p:nvPr/>
          </p:nvCxnSpPr>
          <p:spPr>
            <a:xfrm>
              <a:off x="2137216" y="1184932"/>
              <a:ext cx="0" cy="2489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B32EEDC0-C1E9-4D2A-811C-D3EB1D1627B1}"/>
                </a:ext>
              </a:extLst>
            </p:cNvPr>
            <p:cNvSpPr/>
            <p:nvPr/>
          </p:nvSpPr>
          <p:spPr>
            <a:xfrm>
              <a:off x="3395420" y="1088412"/>
              <a:ext cx="346525" cy="268224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A8BF06-0B5D-4649-A724-3020165306BE}"/>
                </a:ext>
              </a:extLst>
            </p:cNvPr>
            <p:cNvSpPr txBox="1"/>
            <p:nvPr/>
          </p:nvSpPr>
          <p:spPr>
            <a:xfrm>
              <a:off x="967216" y="3383524"/>
              <a:ext cx="11700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Flat object</a:t>
              </a:r>
              <a:endParaRPr lang="de-DE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D15774E-E805-498F-B719-14B0463B3C6E}"/>
                </a:ext>
              </a:extLst>
            </p:cNvPr>
            <p:cNvCxnSpPr/>
            <p:nvPr/>
          </p:nvCxnSpPr>
          <p:spPr>
            <a:xfrm>
              <a:off x="5774496" y="1184932"/>
              <a:ext cx="0" cy="2489200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C3BB67-FC81-4FC6-A44E-7A052347FB80}"/>
                </a:ext>
              </a:extLst>
            </p:cNvPr>
            <p:cNvSpPr txBox="1"/>
            <p:nvPr/>
          </p:nvSpPr>
          <p:spPr>
            <a:xfrm>
              <a:off x="5860569" y="3401320"/>
              <a:ext cx="12004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Flat sensor</a:t>
              </a:r>
              <a:endParaRPr lang="de-DE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224EC4B-FAB1-428E-A4A0-3427D032385F}"/>
                </a:ext>
              </a:extLst>
            </p:cNvPr>
            <p:cNvSpPr/>
            <p:nvPr/>
          </p:nvSpPr>
          <p:spPr>
            <a:xfrm>
              <a:off x="5625706" y="1184932"/>
              <a:ext cx="171204" cy="2535936"/>
            </a:xfrm>
            <a:custGeom>
              <a:avLst/>
              <a:gdLst>
                <a:gd name="connsiteX0" fmla="*/ 42672 w 171204"/>
                <a:gd name="connsiteY0" fmla="*/ 0 h 2535936"/>
                <a:gd name="connsiteX1" fmla="*/ 170688 w 171204"/>
                <a:gd name="connsiteY1" fmla="*/ 1274064 h 2535936"/>
                <a:gd name="connsiteX2" fmla="*/ 0 w 171204"/>
                <a:gd name="connsiteY2" fmla="*/ 2535936 h 253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204" h="2535936">
                  <a:moveTo>
                    <a:pt x="42672" y="0"/>
                  </a:moveTo>
                  <a:cubicBezTo>
                    <a:pt x="110236" y="425704"/>
                    <a:pt x="177800" y="851408"/>
                    <a:pt x="170688" y="1274064"/>
                  </a:cubicBezTo>
                  <a:cubicBezTo>
                    <a:pt x="163576" y="1696720"/>
                    <a:pt x="81788" y="2116328"/>
                    <a:pt x="0" y="2535936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CC4625-3D79-4E06-BE47-DB0DDF6D6EEA}"/>
                </a:ext>
              </a:extLst>
            </p:cNvPr>
            <p:cNvSpPr txBox="1"/>
            <p:nvPr/>
          </p:nvSpPr>
          <p:spPr>
            <a:xfrm>
              <a:off x="4225467" y="3585986"/>
              <a:ext cx="1474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Curved image</a:t>
              </a:r>
              <a:endParaRPr lang="de-DE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E8E5373-3C7D-436D-92B7-35402734D928}"/>
                </a:ext>
              </a:extLst>
            </p:cNvPr>
            <p:cNvSpPr txBox="1"/>
            <p:nvPr/>
          </p:nvSpPr>
          <p:spPr>
            <a:xfrm>
              <a:off x="5700101" y="365760"/>
              <a:ext cx="34678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Out of focus (“soft” edges/corners)</a:t>
              </a:r>
              <a:endParaRPr lang="de-DE" dirty="0"/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DF17E98C-2788-4FE7-B816-D93EF092356A}"/>
                </a:ext>
              </a:extLst>
            </p:cNvPr>
            <p:cNvCxnSpPr/>
            <p:nvPr/>
          </p:nvCxnSpPr>
          <p:spPr>
            <a:xfrm flipH="1">
              <a:off x="5700101" y="735092"/>
              <a:ext cx="553465" cy="353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F71A684-67DF-49A1-A3A6-72027D1A81B9}"/>
              </a:ext>
            </a:extLst>
          </p:cNvPr>
          <p:cNvSpPr txBox="1"/>
          <p:nvPr/>
        </p:nvSpPr>
        <p:spPr>
          <a:xfrm>
            <a:off x="1030637" y="4819973"/>
            <a:ext cx="6220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For SPIM field curvature matters, because light-sheet is straight. </a:t>
            </a:r>
          </a:p>
          <a:p>
            <a:r>
              <a:rPr lang="en-150" dirty="0"/>
              <a:t>Field curvature reduces the resolution at the FOV edges.</a:t>
            </a:r>
            <a:endParaRPr lang="de-DE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CA32D48-FCDE-4758-AA84-2BE42C3F3D96}"/>
              </a:ext>
            </a:extLst>
          </p:cNvPr>
          <p:cNvGrpSpPr/>
          <p:nvPr/>
        </p:nvGrpSpPr>
        <p:grpSpPr>
          <a:xfrm>
            <a:off x="9668601" y="643180"/>
            <a:ext cx="1233358" cy="3634352"/>
            <a:chOff x="9668601" y="643180"/>
            <a:chExt cx="1233358" cy="36343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2C3D5B2-637D-4B65-A378-61050CF6FD69}"/>
                </a:ext>
              </a:extLst>
            </p:cNvPr>
            <p:cNvSpPr/>
            <p:nvPr/>
          </p:nvSpPr>
          <p:spPr>
            <a:xfrm>
              <a:off x="9668601" y="1088412"/>
              <a:ext cx="378434" cy="2583561"/>
            </a:xfrm>
            <a:custGeom>
              <a:avLst/>
              <a:gdLst>
                <a:gd name="connsiteX0" fmla="*/ 42672 w 171204"/>
                <a:gd name="connsiteY0" fmla="*/ 0 h 2535936"/>
                <a:gd name="connsiteX1" fmla="*/ 170688 w 171204"/>
                <a:gd name="connsiteY1" fmla="*/ 1274064 h 2535936"/>
                <a:gd name="connsiteX2" fmla="*/ 0 w 171204"/>
                <a:gd name="connsiteY2" fmla="*/ 2535936 h 2535936"/>
                <a:gd name="connsiteX0" fmla="*/ 7189 w 171037"/>
                <a:gd name="connsiteY0" fmla="*/ 0 h 2583561"/>
                <a:gd name="connsiteX1" fmla="*/ 170688 w 171037"/>
                <a:gd name="connsiteY1" fmla="*/ 1321689 h 2583561"/>
                <a:gd name="connsiteX2" fmla="*/ 0 w 171037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  <a:gd name="connsiteX0" fmla="*/ 7189 w 171512"/>
                <a:gd name="connsiteY0" fmla="*/ 0 h 2583561"/>
                <a:gd name="connsiteX1" fmla="*/ 170688 w 171512"/>
                <a:gd name="connsiteY1" fmla="*/ 1321689 h 2583561"/>
                <a:gd name="connsiteX2" fmla="*/ 0 w 171512"/>
                <a:gd name="connsiteY2" fmla="*/ 2583561 h 2583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512" h="2583561">
                  <a:moveTo>
                    <a:pt x="7189" y="0"/>
                  </a:moveTo>
                  <a:cubicBezTo>
                    <a:pt x="140186" y="572938"/>
                    <a:pt x="177800" y="899033"/>
                    <a:pt x="170688" y="1321689"/>
                  </a:cubicBezTo>
                  <a:cubicBezTo>
                    <a:pt x="163576" y="1744345"/>
                    <a:pt x="143372" y="2039967"/>
                    <a:pt x="0" y="2583561"/>
                  </a:cubicBezTo>
                </a:path>
              </a:pathLst>
            </a:cu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6D52B53-AFD5-4F26-9EAE-E66904785100}"/>
                </a:ext>
              </a:extLst>
            </p:cNvPr>
            <p:cNvCxnSpPr/>
            <p:nvPr/>
          </p:nvCxnSpPr>
          <p:spPr>
            <a:xfrm>
              <a:off x="9668601" y="643180"/>
              <a:ext cx="0" cy="36343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20EA064B-EBA0-414E-B894-F7EEF0C8465C}"/>
                </a:ext>
              </a:extLst>
            </p:cNvPr>
            <p:cNvCxnSpPr/>
            <p:nvPr/>
          </p:nvCxnSpPr>
          <p:spPr>
            <a:xfrm>
              <a:off x="9668601" y="2278251"/>
              <a:ext cx="378434" cy="0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A14599B-3DF8-4C68-AE8B-F638227D8BA8}"/>
                </a:ext>
              </a:extLst>
            </p:cNvPr>
            <p:cNvSpPr txBox="1"/>
            <p:nvPr/>
          </p:nvSpPr>
          <p:spPr>
            <a:xfrm>
              <a:off x="10193367" y="2091024"/>
              <a:ext cx="7085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“Sag”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317558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110A64-6866-4D17-9D0C-D4295A2B55FA}"/>
              </a:ext>
            </a:extLst>
          </p:cNvPr>
          <p:cNvSpPr txBox="1"/>
          <p:nvPr/>
        </p:nvSpPr>
        <p:spPr>
          <a:xfrm>
            <a:off x="922149" y="534692"/>
            <a:ext cx="7351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 err="1"/>
              <a:t>Todo</a:t>
            </a:r>
            <a:r>
              <a:rPr lang="en-150" dirty="0"/>
              <a:t>: repeat </a:t>
            </a:r>
            <a:r>
              <a:rPr lang="en-150" dirty="0" err="1"/>
              <a:t>Lensagon</a:t>
            </a:r>
            <a:r>
              <a:rPr lang="en-150" dirty="0"/>
              <a:t> test, with more accurate axial alignment of the target.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265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58B3E7C-6ADB-4459-BC19-CD84570EDC47}"/>
              </a:ext>
            </a:extLst>
          </p:cNvPr>
          <p:cNvSpPr txBox="1"/>
          <p:nvPr/>
        </p:nvSpPr>
        <p:spPr>
          <a:xfrm>
            <a:off x="406400" y="389374"/>
            <a:ext cx="67157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150" dirty="0"/>
              <a:t>Field curvature testing for </a:t>
            </a:r>
            <a:r>
              <a:rPr lang="en-150" dirty="0" err="1"/>
              <a:t>mesoSPIM</a:t>
            </a:r>
            <a:r>
              <a:rPr lang="en-150" dirty="0"/>
              <a:t> detection lenses. Why bother?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7B131D-9C2D-423C-AAE3-1697F18C9E6D}"/>
              </a:ext>
            </a:extLst>
          </p:cNvPr>
          <p:cNvSpPr txBox="1"/>
          <p:nvPr/>
        </p:nvSpPr>
        <p:spPr>
          <a:xfrm>
            <a:off x="406400" y="5831579"/>
            <a:ext cx="19078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Image courtesy: F. Voigt</a:t>
            </a:r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F575E099-E178-482C-B2B9-991A41CC35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68" y="859690"/>
            <a:ext cx="6529272" cy="489747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26A4100-6EA7-48E2-9CF2-6F0DF461EEA0}"/>
              </a:ext>
            </a:extLst>
          </p:cNvPr>
          <p:cNvSpPr txBox="1"/>
          <p:nvPr/>
        </p:nvSpPr>
        <p:spPr>
          <a:xfrm>
            <a:off x="406400" y="6261276"/>
            <a:ext cx="5720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150" sz="1400" dirty="0"/>
              <a:t>Thorlabs </a:t>
            </a:r>
            <a:r>
              <a:rPr lang="en-US" sz="1400" dirty="0"/>
              <a:t>R2L2S3P2</a:t>
            </a:r>
            <a:r>
              <a:rPr lang="en-150" sz="1400" dirty="0"/>
              <a:t> </a:t>
            </a:r>
            <a:r>
              <a:rPr lang="en-US" sz="1400" dirty="0"/>
              <a:t>Grid Distortion Target, 1.5" x 1.5", 250 µm Grid Spacing</a:t>
            </a:r>
            <a:r>
              <a:rPr lang="en-150" sz="1400" dirty="0"/>
              <a:t> </a:t>
            </a:r>
            <a:endParaRPr lang="de-DE" sz="14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321FCC-8836-4A09-B00F-7E2E196D9B73}"/>
              </a:ext>
            </a:extLst>
          </p:cNvPr>
          <p:cNvGrpSpPr/>
          <p:nvPr/>
        </p:nvGrpSpPr>
        <p:grpSpPr>
          <a:xfrm>
            <a:off x="7695930" y="1045648"/>
            <a:ext cx="3911600" cy="4340798"/>
            <a:chOff x="7695930" y="1045648"/>
            <a:chExt cx="3911600" cy="4340798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148F203-0489-4BDE-B137-14F547C8B266}"/>
                </a:ext>
              </a:extLst>
            </p:cNvPr>
            <p:cNvGrpSpPr/>
            <p:nvPr/>
          </p:nvGrpSpPr>
          <p:grpSpPr>
            <a:xfrm>
              <a:off x="7695930" y="1060490"/>
              <a:ext cx="3911600" cy="4325956"/>
              <a:chOff x="7695930" y="1060490"/>
              <a:chExt cx="3911600" cy="4325956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96E5A225-3966-4464-8439-18AF74E332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5930" y="1060490"/>
                <a:ext cx="3911600" cy="3911600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BCAF3AFD-BB49-442F-96BA-5FE079CB09E8}"/>
                  </a:ext>
                </a:extLst>
              </p:cNvPr>
              <p:cNvSpPr txBox="1"/>
              <p:nvPr/>
            </p:nvSpPr>
            <p:spPr>
              <a:xfrm>
                <a:off x="7695930" y="5047892"/>
                <a:ext cx="351218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150" sz="1600" dirty="0"/>
                  <a:t>Olympus MVPLAPO1x (HIFO-H45 scope)</a:t>
                </a:r>
                <a:endParaRPr lang="de-DE" sz="1600" dirty="0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9992F74-ADEB-4C21-BD47-1A190B7409A6}"/>
                </a:ext>
              </a:extLst>
            </p:cNvPr>
            <p:cNvSpPr txBox="1"/>
            <p:nvPr/>
          </p:nvSpPr>
          <p:spPr>
            <a:xfrm>
              <a:off x="9296130" y="1045648"/>
              <a:ext cx="711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150" sz="1800" dirty="0"/>
                <a:t>1.25x</a:t>
              </a:r>
              <a:endParaRPr lang="de-DE" dirty="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62F3359E-EE12-4724-B7BC-A06FF70CD618}"/>
              </a:ext>
            </a:extLst>
          </p:cNvPr>
          <p:cNvSpPr txBox="1"/>
          <p:nvPr/>
        </p:nvSpPr>
        <p:spPr>
          <a:xfrm>
            <a:off x="7695930" y="5462248"/>
            <a:ext cx="32846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150" dirty="0"/>
              <a:t>What does “soft” corner mean,</a:t>
            </a:r>
          </a:p>
          <a:p>
            <a:r>
              <a:rPr lang="en-150" dirty="0"/>
              <a:t>quantitatively?</a:t>
            </a:r>
          </a:p>
          <a:p>
            <a:endParaRPr lang="en-150" dirty="0"/>
          </a:p>
          <a:p>
            <a:r>
              <a:rPr lang="en-150" dirty="0"/>
              <a:t>Which lenses are good/bad?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7501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FD1F574-8ACF-4BC8-B68F-F75BDA117AA8}"/>
              </a:ext>
            </a:extLst>
          </p:cNvPr>
          <p:cNvSpPr txBox="1"/>
          <p:nvPr/>
        </p:nvSpPr>
        <p:spPr>
          <a:xfrm>
            <a:off x="331599" y="300067"/>
            <a:ext cx="2214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The testing apparatus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5BE95C-E901-406E-BC13-675C9D4C96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54" b="25537"/>
          <a:stretch/>
        </p:blipFill>
        <p:spPr bwMode="auto">
          <a:xfrm>
            <a:off x="4542295" y="1196708"/>
            <a:ext cx="4214247" cy="2019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8B4538-7107-4F1B-A549-532C83FCCD9C}"/>
              </a:ext>
            </a:extLst>
          </p:cNvPr>
          <p:cNvSpPr txBox="1"/>
          <p:nvPr/>
        </p:nvSpPr>
        <p:spPr>
          <a:xfrm>
            <a:off x="4602997" y="3244334"/>
            <a:ext cx="6277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Thorlabs </a:t>
            </a:r>
            <a:r>
              <a:rPr lang="en-US" b="1" dirty="0"/>
              <a:t>R1L3S14N</a:t>
            </a:r>
            <a:r>
              <a:rPr lang="en-US" dirty="0"/>
              <a:t> - Ronchi Ruling Test Target, 3" x 1", 40 </a:t>
            </a:r>
            <a:r>
              <a:rPr lang="en-US" dirty="0" err="1"/>
              <a:t>lp</a:t>
            </a:r>
            <a:r>
              <a:rPr lang="en-US" dirty="0"/>
              <a:t>/mm</a:t>
            </a:r>
            <a:endParaRPr lang="de-DE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F52EF1B-B318-4C28-B9D1-40D71CD2AD79}"/>
              </a:ext>
            </a:extLst>
          </p:cNvPr>
          <p:cNvGrpSpPr/>
          <p:nvPr/>
        </p:nvGrpSpPr>
        <p:grpSpPr>
          <a:xfrm>
            <a:off x="331599" y="1379349"/>
            <a:ext cx="6379167" cy="5178584"/>
            <a:chOff x="331599" y="1379349"/>
            <a:chExt cx="6379167" cy="5178584"/>
          </a:xfrm>
        </p:grpSpPr>
        <p:pic>
          <p:nvPicPr>
            <p:cNvPr id="6" name="Picture 5" descr="A picture containing indoor, black&#10;&#10;Description automatically generated">
              <a:extLst>
                <a:ext uri="{FF2B5EF4-FFF2-40B4-BE49-F238E27FC236}">
                  <a16:creationId xmlns:a16="http://schemas.microsoft.com/office/drawing/2014/main" id="{61331436-E94F-4B32-8AB5-50C7E9373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-315723" y="2026671"/>
              <a:ext cx="5178584" cy="3883939"/>
            </a:xfrm>
            <a:prstGeom prst="rect">
              <a:avLst/>
            </a:prstGeom>
          </p:spPr>
        </p:pic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071522F8-F84A-461E-B771-F9759B8B129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289" t="8551" r="3020" b="8860"/>
            <a:stretch/>
          </p:blipFill>
          <p:spPr bwMode="auto">
            <a:xfrm>
              <a:off x="4765729" y="3968640"/>
              <a:ext cx="1945037" cy="20767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F9D6069-F200-47A0-9AD4-B9625DDDC348}"/>
                </a:ext>
              </a:extLst>
            </p:cNvPr>
            <p:cNvSpPr/>
            <p:nvPr/>
          </p:nvSpPr>
          <p:spPr>
            <a:xfrm>
              <a:off x="2216258" y="4153546"/>
              <a:ext cx="154983" cy="1627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C7F54AF-A4F4-46CC-A22F-7173A32AD2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71241" y="3968640"/>
              <a:ext cx="2394488" cy="184906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AD93153-2450-411A-93BF-883B0749F1D6}"/>
                </a:ext>
              </a:extLst>
            </p:cNvPr>
            <p:cNvCxnSpPr>
              <a:cxnSpLocks/>
            </p:cNvCxnSpPr>
            <p:nvPr/>
          </p:nvCxnSpPr>
          <p:spPr>
            <a:xfrm>
              <a:off x="2371241" y="4336186"/>
              <a:ext cx="2394488" cy="1709227"/>
            </a:xfrm>
            <a:prstGeom prst="line">
              <a:avLst/>
            </a:prstGeom>
            <a:ln w="127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59E22BBB-CB9D-4DC4-8D7E-754F5E841114}"/>
              </a:ext>
            </a:extLst>
          </p:cNvPr>
          <p:cNvSpPr txBox="1"/>
          <p:nvPr/>
        </p:nvSpPr>
        <p:spPr>
          <a:xfrm>
            <a:off x="7027276" y="4139068"/>
            <a:ext cx="47171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Imaging the Ronchi slide at different F-positions:</a:t>
            </a:r>
          </a:p>
          <a:p>
            <a:r>
              <a:rPr lang="en-150" dirty="0"/>
              <a:t>-300, -290, ... 0, ...., 290, 300 um</a:t>
            </a:r>
          </a:p>
          <a:p>
            <a:endParaRPr lang="en-150" dirty="0"/>
          </a:p>
          <a:p>
            <a:r>
              <a:rPr lang="en-150" dirty="0"/>
              <a:t>Illumination: smartphone screen.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0394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A1B9CA4-774A-4FEB-A0F8-842C7E789BE2}"/>
              </a:ext>
            </a:extLst>
          </p:cNvPr>
          <p:cNvSpPr/>
          <p:nvPr/>
        </p:nvSpPr>
        <p:spPr>
          <a:xfrm>
            <a:off x="1757680" y="782320"/>
            <a:ext cx="3322320" cy="32918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4A8454D7-4897-4AE0-8D62-8ED7F79187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9" t="8551" r="3020" b="8860"/>
          <a:stretch/>
        </p:blipFill>
        <p:spPr bwMode="auto">
          <a:xfrm>
            <a:off x="1757680" y="782320"/>
            <a:ext cx="548637" cy="58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06F4755F-B51D-4E14-AFE9-5EB755ADDAE3}"/>
              </a:ext>
            </a:extLst>
          </p:cNvPr>
          <p:cNvGrpSpPr/>
          <p:nvPr/>
        </p:nvGrpSpPr>
        <p:grpSpPr>
          <a:xfrm>
            <a:off x="2306320" y="782319"/>
            <a:ext cx="2194560" cy="3291835"/>
            <a:chOff x="1036320" y="406400"/>
            <a:chExt cx="2194560" cy="30226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3DD5CDE-44F7-49E0-A49D-90BB6137A376}"/>
                </a:ext>
              </a:extLst>
            </p:cNvPr>
            <p:cNvCxnSpPr>
              <a:cxnSpLocks/>
            </p:cNvCxnSpPr>
            <p:nvPr/>
          </p:nvCxnSpPr>
          <p:spPr>
            <a:xfrm>
              <a:off x="156464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BFDDBB7-E782-459B-8312-1828AAF236A1}"/>
                </a:ext>
              </a:extLst>
            </p:cNvPr>
            <p:cNvCxnSpPr>
              <a:cxnSpLocks/>
            </p:cNvCxnSpPr>
            <p:nvPr/>
          </p:nvCxnSpPr>
          <p:spPr>
            <a:xfrm>
              <a:off x="103632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6DC1EF-B915-4B4E-96F0-912AFCAFF4C2}"/>
                </a:ext>
              </a:extLst>
            </p:cNvPr>
            <p:cNvCxnSpPr>
              <a:cxnSpLocks/>
            </p:cNvCxnSpPr>
            <p:nvPr/>
          </p:nvCxnSpPr>
          <p:spPr>
            <a:xfrm>
              <a:off x="213360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D5DFE80-F62E-46D2-A967-747B06A9DB75}"/>
                </a:ext>
              </a:extLst>
            </p:cNvPr>
            <p:cNvCxnSpPr>
              <a:cxnSpLocks/>
            </p:cNvCxnSpPr>
            <p:nvPr/>
          </p:nvCxnSpPr>
          <p:spPr>
            <a:xfrm>
              <a:off x="268224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F984954-A588-40EB-838A-E8CA9407BAE5}"/>
                </a:ext>
              </a:extLst>
            </p:cNvPr>
            <p:cNvCxnSpPr>
              <a:cxnSpLocks/>
            </p:cNvCxnSpPr>
            <p:nvPr/>
          </p:nvCxnSpPr>
          <p:spPr>
            <a:xfrm>
              <a:off x="3230880" y="406400"/>
              <a:ext cx="0" cy="30226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246B458-42BA-4345-89DF-3F4BC9306936}"/>
              </a:ext>
            </a:extLst>
          </p:cNvPr>
          <p:cNvGrpSpPr/>
          <p:nvPr/>
        </p:nvGrpSpPr>
        <p:grpSpPr>
          <a:xfrm>
            <a:off x="1757679" y="1368116"/>
            <a:ext cx="3322317" cy="2221264"/>
            <a:chOff x="487680" y="992196"/>
            <a:chExt cx="3241040" cy="2221264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66C7A25-0D7A-470C-B905-AC26FBE7324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992196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491ED6A-F939-4043-95F5-151147F97E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1547512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0D0BB0C-A8F6-487B-B830-E3069243CA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2102828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26F1BBB-6C88-417C-A416-1CC71D977E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2658144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D1F85FCB-451D-416E-99F4-B40024AD80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7680" y="3213460"/>
              <a:ext cx="324104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1EDB2510-6742-4B8F-B205-4A97255E8848}"/>
              </a:ext>
            </a:extLst>
          </p:cNvPr>
          <p:cNvSpPr txBox="1"/>
          <p:nvPr/>
        </p:nvSpPr>
        <p:spPr>
          <a:xfrm>
            <a:off x="1971092" y="4144696"/>
            <a:ext cx="2865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Image divided into </a:t>
            </a:r>
            <a:r>
              <a:rPr lang="en-150" dirty="0" err="1"/>
              <a:t>NxM</a:t>
            </a:r>
            <a:r>
              <a:rPr lang="en-150" dirty="0"/>
              <a:t> tiles</a:t>
            </a:r>
            <a:endParaRPr lang="de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3FF9C4-FDA7-4946-8E3A-94293D6701E5}"/>
              </a:ext>
            </a:extLst>
          </p:cNvPr>
          <p:cNvSpPr txBox="1"/>
          <p:nvPr/>
        </p:nvSpPr>
        <p:spPr>
          <a:xfrm>
            <a:off x="1609002" y="5224743"/>
            <a:ext cx="4686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for each z-plane:</a:t>
            </a:r>
          </a:p>
          <a:p>
            <a:r>
              <a:rPr lang="en-150" dirty="0"/>
              <a:t>      for each tile (</a:t>
            </a:r>
            <a:r>
              <a:rPr lang="en-150" dirty="0" err="1"/>
              <a:t>i,j</a:t>
            </a:r>
            <a:r>
              <a:rPr lang="en-150" dirty="0"/>
              <a:t>): </a:t>
            </a:r>
            <a:br>
              <a:rPr lang="en-150" dirty="0"/>
            </a:br>
            <a:r>
              <a:rPr lang="en-150" dirty="0"/>
              <a:t>	 contrast(</a:t>
            </a:r>
            <a:r>
              <a:rPr lang="en-150" dirty="0" err="1"/>
              <a:t>z,i,j</a:t>
            </a:r>
            <a:r>
              <a:rPr lang="en-150" dirty="0"/>
              <a:t>) = (I</a:t>
            </a:r>
            <a:r>
              <a:rPr lang="en-150" baseline="-25000" dirty="0"/>
              <a:t>max</a:t>
            </a:r>
            <a:r>
              <a:rPr lang="en-150" dirty="0"/>
              <a:t> - I</a:t>
            </a:r>
            <a:r>
              <a:rPr lang="en-150" baseline="-25000" dirty="0"/>
              <a:t>min</a:t>
            </a:r>
            <a:r>
              <a:rPr lang="en-150" dirty="0"/>
              <a:t>)/ (I</a:t>
            </a:r>
            <a:r>
              <a:rPr lang="en-150" baseline="-25000" dirty="0"/>
              <a:t>max</a:t>
            </a:r>
            <a:r>
              <a:rPr lang="en-150" dirty="0"/>
              <a:t> + I</a:t>
            </a:r>
            <a:r>
              <a:rPr lang="en-150" baseline="-25000" dirty="0"/>
              <a:t>min</a:t>
            </a:r>
            <a:r>
              <a:rPr lang="en-150" dirty="0"/>
              <a:t>)</a:t>
            </a:r>
            <a:endParaRPr lang="de-DE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25C5317-9D83-448F-90D7-963FF823B038}"/>
              </a:ext>
            </a:extLst>
          </p:cNvPr>
          <p:cNvGrpSpPr/>
          <p:nvPr/>
        </p:nvGrpSpPr>
        <p:grpSpPr>
          <a:xfrm>
            <a:off x="5608316" y="358018"/>
            <a:ext cx="4408602" cy="4071742"/>
            <a:chOff x="5608316" y="358018"/>
            <a:chExt cx="4408602" cy="4071742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199617C-7327-438C-A565-09305A0B454C}"/>
                </a:ext>
              </a:extLst>
            </p:cNvPr>
            <p:cNvGrpSpPr/>
            <p:nvPr/>
          </p:nvGrpSpPr>
          <p:grpSpPr>
            <a:xfrm>
              <a:off x="5608316" y="727350"/>
              <a:ext cx="4408602" cy="3702410"/>
              <a:chOff x="4338316" y="351430"/>
              <a:chExt cx="4408602" cy="3702410"/>
            </a:xfrm>
          </p:grpSpPr>
          <p:pic>
            <p:nvPicPr>
              <p:cNvPr id="2050" name="Picture 2">
                <a:extLst>
                  <a:ext uri="{FF2B5EF4-FFF2-40B4-BE49-F238E27FC236}">
                    <a16:creationId xmlns:a16="http://schemas.microsoft.com/office/drawing/2014/main" id="{13837E83-C03A-4538-8BE3-13143EA3EC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448" t="15238" r="39649" b="8126"/>
              <a:stretch/>
            </p:blipFill>
            <p:spPr bwMode="auto">
              <a:xfrm>
                <a:off x="4338316" y="351430"/>
                <a:ext cx="3953699" cy="370241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2">
                <a:extLst>
                  <a:ext uri="{FF2B5EF4-FFF2-40B4-BE49-F238E27FC236}">
                    <a16:creationId xmlns:a16="http://schemas.microsoft.com/office/drawing/2014/main" id="{43C53AE2-FB84-4CA1-A799-27B90B3E372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0622" r="33325"/>
              <a:stretch/>
            </p:blipFill>
            <p:spPr bwMode="auto">
              <a:xfrm>
                <a:off x="8292015" y="1298198"/>
                <a:ext cx="454903" cy="24705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9867C9-4461-48D2-A4C9-F5C112720509}"/>
                </a:ext>
              </a:extLst>
            </p:cNvPr>
            <p:cNvSpPr txBox="1"/>
            <p:nvPr/>
          </p:nvSpPr>
          <p:spPr>
            <a:xfrm>
              <a:off x="6709392" y="358018"/>
              <a:ext cx="2053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Contrast across FOV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1392878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DFB32E9-F824-4845-80C1-CF12B6144780}"/>
              </a:ext>
            </a:extLst>
          </p:cNvPr>
          <p:cNvSpPr txBox="1"/>
          <p:nvPr/>
        </p:nvSpPr>
        <p:spPr>
          <a:xfrm>
            <a:off x="6638925" y="965462"/>
            <a:ext cx="5378588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b="1" dirty="0"/>
              <a:t>Unexpected findings from a real lens testing</a:t>
            </a:r>
          </a:p>
          <a:p>
            <a:endParaRPr lang="en-150" sz="1600" dirty="0"/>
          </a:p>
          <a:p>
            <a:r>
              <a:rPr lang="en-150" sz="1600" dirty="0"/>
              <a:t>Contrast field is not spherical,</a:t>
            </a:r>
          </a:p>
          <a:p>
            <a:r>
              <a:rPr lang="en-150" sz="1600" dirty="0"/>
              <a:t>	... and not even axially symmetric</a:t>
            </a:r>
          </a:p>
          <a:p>
            <a:endParaRPr lang="en-150" sz="1600" dirty="0"/>
          </a:p>
          <a:p>
            <a:r>
              <a:rPr lang="en-150" sz="1600" dirty="0"/>
              <a:t>DOF (380 um) is larger than expected from a formula (170 um)</a:t>
            </a:r>
          </a:p>
          <a:p>
            <a:r>
              <a:rPr lang="en-150" sz="1600" dirty="0"/>
              <a:t>(probably because actual NA is smaller)</a:t>
            </a:r>
          </a:p>
          <a:p>
            <a:endParaRPr lang="en-150" sz="1600" dirty="0"/>
          </a:p>
          <a:p>
            <a:r>
              <a:rPr lang="en-150" sz="1600" dirty="0"/>
              <a:t>Field sag can be more than 100 um </a:t>
            </a:r>
          </a:p>
          <a:p>
            <a:r>
              <a:rPr lang="en-150" sz="1600" dirty="0"/>
              <a:t>(not ideal for SPIM)</a:t>
            </a:r>
            <a:endParaRPr lang="de-DE" sz="1600" dirty="0"/>
          </a:p>
        </p:txBody>
      </p:sp>
      <p:pic>
        <p:nvPicPr>
          <p:cNvPr id="23" name="Picture 22" descr="Chart, line chart&#10;&#10;Description automatically generated">
            <a:extLst>
              <a:ext uri="{FF2B5EF4-FFF2-40B4-BE49-F238E27FC236}">
                <a16:creationId xmlns:a16="http://schemas.microsoft.com/office/drawing/2014/main" id="{D0642977-448E-46B7-89BE-9D9F900A8F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6620" y="3760724"/>
            <a:ext cx="6057214" cy="2523839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CA66CDAE-8EDE-49C3-866E-C2B939EFC75B}"/>
              </a:ext>
            </a:extLst>
          </p:cNvPr>
          <p:cNvGrpSpPr/>
          <p:nvPr/>
        </p:nvGrpSpPr>
        <p:grpSpPr>
          <a:xfrm>
            <a:off x="263471" y="190500"/>
            <a:ext cx="6375454" cy="6396280"/>
            <a:chOff x="263471" y="190500"/>
            <a:chExt cx="6375454" cy="6396280"/>
          </a:xfrm>
        </p:grpSpPr>
        <p:pic>
          <p:nvPicPr>
            <p:cNvPr id="21" name="Picture 20" descr="A picture containing monitor, light&#10;&#10;Description automatically generated">
              <a:extLst>
                <a:ext uri="{FF2B5EF4-FFF2-40B4-BE49-F238E27FC236}">
                  <a16:creationId xmlns:a16="http://schemas.microsoft.com/office/drawing/2014/main" id="{0D3CBA35-FE94-4699-8BB1-F0A9944E48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36" b="6732"/>
            <a:stretch/>
          </p:blipFill>
          <p:spPr>
            <a:xfrm>
              <a:off x="263471" y="190500"/>
              <a:ext cx="6375454" cy="639628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C7017A1-6E80-4AC2-BFEE-E48AC17FD233}"/>
                </a:ext>
              </a:extLst>
            </p:cNvPr>
            <p:cNvSpPr txBox="1"/>
            <p:nvPr/>
          </p:nvSpPr>
          <p:spPr>
            <a:xfrm>
              <a:off x="581025" y="965462"/>
              <a:ext cx="9861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Zoom 1x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367176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F4D649AF-1F71-4B5C-87CB-BFEA725D8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4067175"/>
            <a:ext cx="5695264" cy="23730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0040A6-AC40-4921-9A5F-924E1A83F4C3}"/>
              </a:ext>
            </a:extLst>
          </p:cNvPr>
          <p:cNvSpPr txBox="1"/>
          <p:nvPr/>
        </p:nvSpPr>
        <p:spPr>
          <a:xfrm>
            <a:off x="6803035" y="866775"/>
            <a:ext cx="3487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Zoom affects field curvature:</a:t>
            </a:r>
          </a:p>
          <a:p>
            <a:r>
              <a:rPr lang="en-150" dirty="0"/>
              <a:t>field becomes flatter (as expected),</a:t>
            </a:r>
          </a:p>
          <a:p>
            <a:r>
              <a:rPr lang="en-150" dirty="0"/>
              <a:t>but also changes sharpest areas</a:t>
            </a:r>
            <a:endParaRPr lang="de-DE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0B340E-271C-4FFF-880F-F111A40E8B5A}"/>
              </a:ext>
            </a:extLst>
          </p:cNvPr>
          <p:cNvGrpSpPr/>
          <p:nvPr/>
        </p:nvGrpSpPr>
        <p:grpSpPr>
          <a:xfrm>
            <a:off x="391783" y="219075"/>
            <a:ext cx="6457887" cy="6419850"/>
            <a:chOff x="391783" y="219075"/>
            <a:chExt cx="6457887" cy="6419850"/>
          </a:xfrm>
        </p:grpSpPr>
        <p:pic>
          <p:nvPicPr>
            <p:cNvPr id="5" name="Picture 4" descr="A picture containing monitor&#10;&#10;Description automatically generated">
              <a:extLst>
                <a:ext uri="{FF2B5EF4-FFF2-40B4-BE49-F238E27FC236}">
                  <a16:creationId xmlns:a16="http://schemas.microsoft.com/office/drawing/2014/main" id="{862B3D7F-4D0C-4F02-BFBC-B724FD5A00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47" t="45" b="6753"/>
            <a:stretch/>
          </p:blipFill>
          <p:spPr>
            <a:xfrm>
              <a:off x="391783" y="219075"/>
              <a:ext cx="6457887" cy="64198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1E75D4C-E5A9-4617-86FF-16E92EAFB658}"/>
                </a:ext>
              </a:extLst>
            </p:cNvPr>
            <p:cNvSpPr txBox="1"/>
            <p:nvPr/>
          </p:nvSpPr>
          <p:spPr>
            <a:xfrm>
              <a:off x="821410" y="1005274"/>
              <a:ext cx="1277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Zoom 1.25x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85323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monitor, light&#10;&#10;Description automatically generated">
            <a:extLst>
              <a:ext uri="{FF2B5EF4-FFF2-40B4-BE49-F238E27FC236}">
                <a16:creationId xmlns:a16="http://schemas.microsoft.com/office/drawing/2014/main" id="{640454E3-A8B7-457A-959F-229E074B5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770" y="178231"/>
            <a:ext cx="2880000" cy="2880000"/>
          </a:xfrm>
          <a:prstGeom prst="rect">
            <a:avLst/>
          </a:prstGeom>
        </p:spPr>
      </p:pic>
      <p:pic>
        <p:nvPicPr>
          <p:cNvPr id="5" name="Picture 4" descr="A picture containing monitor&#10;&#10;Description automatically generated">
            <a:extLst>
              <a:ext uri="{FF2B5EF4-FFF2-40B4-BE49-F238E27FC236}">
                <a16:creationId xmlns:a16="http://schemas.microsoft.com/office/drawing/2014/main" id="{B91259A5-D169-4685-9CE6-EAB4F7E475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980" y="178231"/>
            <a:ext cx="2880000" cy="288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D8F8B2-A533-48BE-89CB-0A00612F2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190" y="178231"/>
            <a:ext cx="2880000" cy="288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4325B4-A8DD-41E7-99D7-17DCADFB2E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918" y="3284297"/>
            <a:ext cx="2880000" cy="2880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65578B-5663-46BB-8CDA-D8DBD789C4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122" y="3284297"/>
            <a:ext cx="2880000" cy="2880000"/>
          </a:xfrm>
          <a:prstGeom prst="rect">
            <a:avLst/>
          </a:prstGeom>
        </p:spPr>
      </p:pic>
      <p:pic>
        <p:nvPicPr>
          <p:cNvPr id="15" name="Picture 14" descr="A picture containing clock&#10;&#10;Description automatically generated">
            <a:extLst>
              <a:ext uri="{FF2B5EF4-FFF2-40B4-BE49-F238E27FC236}">
                <a16:creationId xmlns:a16="http://schemas.microsoft.com/office/drawing/2014/main" id="{57F507CE-5FC5-41BA-8307-0E564AA819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122" y="3285640"/>
            <a:ext cx="2880000" cy="2880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CBDC62-0E55-4E17-BD05-6E1FF6EB263A}"/>
              </a:ext>
            </a:extLst>
          </p:cNvPr>
          <p:cNvSpPr txBox="1"/>
          <p:nvPr/>
        </p:nvSpPr>
        <p:spPr>
          <a:xfrm>
            <a:off x="701924" y="6236474"/>
            <a:ext cx="57905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Starting from zoom 2x fields become quite flat, although “soft” edge remains</a:t>
            </a:r>
            <a:endParaRPr lang="de-DE" sz="1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5E7DFF-3E3D-41F3-9493-FF43FE2D9FC2}"/>
              </a:ext>
            </a:extLst>
          </p:cNvPr>
          <p:cNvGrpSpPr/>
          <p:nvPr/>
        </p:nvGrpSpPr>
        <p:grpSpPr>
          <a:xfrm>
            <a:off x="5529122" y="191197"/>
            <a:ext cx="2880000" cy="2880000"/>
            <a:chOff x="5529122" y="191197"/>
            <a:chExt cx="2880000" cy="2880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999B860-E9CB-482A-AD73-4FF772758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29122" y="191197"/>
              <a:ext cx="2880000" cy="288000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2E47D6CD-8393-4944-9336-512F351ACB09}"/>
                </a:ext>
              </a:extLst>
            </p:cNvPr>
            <p:cNvSpPr txBox="1"/>
            <p:nvPr/>
          </p:nvSpPr>
          <p:spPr>
            <a:xfrm>
              <a:off x="5827363" y="449451"/>
              <a:ext cx="401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dirty="0"/>
                <a:t>2x</a:t>
              </a:r>
              <a:endParaRPr lang="de-DE" dirty="0"/>
            </a:p>
          </p:txBody>
        </p: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A0E356A-3222-4A9D-8023-5DAF136764A7}"/>
              </a:ext>
            </a:extLst>
          </p:cNvPr>
          <p:cNvCxnSpPr/>
          <p:nvPr/>
        </p:nvCxnSpPr>
        <p:spPr>
          <a:xfrm>
            <a:off x="5895892" y="2313830"/>
            <a:ext cx="1013791" cy="5168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4050D92-3ECF-4CB4-B225-2781A53550FD}"/>
              </a:ext>
            </a:extLst>
          </p:cNvPr>
          <p:cNvCxnSpPr>
            <a:cxnSpLocks/>
          </p:cNvCxnSpPr>
          <p:nvPr/>
        </p:nvCxnSpPr>
        <p:spPr>
          <a:xfrm>
            <a:off x="3213097" y="2262146"/>
            <a:ext cx="997119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05390AE-D473-4AF9-847F-EB2BDE755646}"/>
              </a:ext>
            </a:extLst>
          </p:cNvPr>
          <p:cNvCxnSpPr>
            <a:cxnSpLocks/>
          </p:cNvCxnSpPr>
          <p:nvPr/>
        </p:nvCxnSpPr>
        <p:spPr>
          <a:xfrm>
            <a:off x="554156" y="2210462"/>
            <a:ext cx="997119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65FD7B6-0E67-489B-B2D8-483CDDDB474F}"/>
              </a:ext>
            </a:extLst>
          </p:cNvPr>
          <p:cNvCxnSpPr>
            <a:cxnSpLocks/>
          </p:cNvCxnSpPr>
          <p:nvPr/>
        </p:nvCxnSpPr>
        <p:spPr>
          <a:xfrm>
            <a:off x="8754445" y="2239452"/>
            <a:ext cx="1001806" cy="4538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ACB71AD-6A02-40E8-8E0C-5BF37259A0BC}"/>
              </a:ext>
            </a:extLst>
          </p:cNvPr>
          <p:cNvGrpSpPr/>
          <p:nvPr/>
        </p:nvGrpSpPr>
        <p:grpSpPr>
          <a:xfrm>
            <a:off x="3881768" y="3359244"/>
            <a:ext cx="642976" cy="609895"/>
            <a:chOff x="3881768" y="3359244"/>
            <a:chExt cx="642976" cy="609895"/>
          </a:xfrm>
        </p:grpSpPr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88117E48-0D14-4715-957E-65A8D436295A}"/>
                </a:ext>
              </a:extLst>
            </p:cNvPr>
            <p:cNvSpPr/>
            <p:nvPr/>
          </p:nvSpPr>
          <p:spPr>
            <a:xfrm rot="18519446">
              <a:off x="4295189" y="3739584"/>
              <a:ext cx="153311" cy="305799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69A4134-C995-42C9-9611-085363517113}"/>
                </a:ext>
              </a:extLst>
            </p:cNvPr>
            <p:cNvSpPr txBox="1"/>
            <p:nvPr/>
          </p:nvSpPr>
          <p:spPr>
            <a:xfrm>
              <a:off x="3881768" y="3359244"/>
              <a:ext cx="48955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sz="1200" dirty="0"/>
                <a:t>Soft</a:t>
              </a:r>
              <a:br>
                <a:rPr lang="en-150" sz="1200" dirty="0"/>
              </a:br>
              <a:r>
                <a:rPr lang="en-150" sz="1200" dirty="0"/>
                <a:t>edge</a:t>
              </a:r>
              <a:endParaRPr lang="de-DE" sz="12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855A6F4-DD4F-44AE-BC35-15639A03FBFB}"/>
              </a:ext>
            </a:extLst>
          </p:cNvPr>
          <p:cNvGrpSpPr/>
          <p:nvPr/>
        </p:nvGrpSpPr>
        <p:grpSpPr>
          <a:xfrm>
            <a:off x="2643226" y="172452"/>
            <a:ext cx="879087" cy="404440"/>
            <a:chOff x="2643226" y="172452"/>
            <a:chExt cx="879087" cy="40444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26A859C-3C79-4622-B45A-D317D925F2A4}"/>
                </a:ext>
              </a:extLst>
            </p:cNvPr>
            <p:cNvSpPr txBox="1"/>
            <p:nvPr/>
          </p:nvSpPr>
          <p:spPr>
            <a:xfrm>
              <a:off x="2643226" y="172452"/>
              <a:ext cx="8790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150" sz="1200" dirty="0"/>
                <a:t>Soft corner</a:t>
              </a:r>
              <a:endParaRPr lang="de-DE" sz="1200" dirty="0"/>
            </a:p>
          </p:txBody>
        </p:sp>
        <p:sp>
          <p:nvSpPr>
            <p:cNvPr id="22" name="Arrow: Down 21">
              <a:extLst>
                <a:ext uri="{FF2B5EF4-FFF2-40B4-BE49-F238E27FC236}">
                  <a16:creationId xmlns:a16="http://schemas.microsoft.com/office/drawing/2014/main" id="{C267AED5-7E01-4ADB-B744-F33F5BCEEBB0}"/>
                </a:ext>
              </a:extLst>
            </p:cNvPr>
            <p:cNvSpPr/>
            <p:nvPr/>
          </p:nvSpPr>
          <p:spPr>
            <a:xfrm rot="18323500">
              <a:off x="3094263" y="412896"/>
              <a:ext cx="107342" cy="220649"/>
            </a:xfrm>
            <a:prstGeom prst="downArrow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768226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28185075-A0BB-428B-8A20-2E4AE5C005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136" y="409861"/>
            <a:ext cx="3456000" cy="1440000"/>
          </a:xfrm>
          <a:prstGeom prst="rect">
            <a:avLst/>
          </a:prstGeom>
        </p:spPr>
      </p:pic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77CEA32B-9986-4526-B9D5-8EE526E3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511" y="1619536"/>
            <a:ext cx="3456000" cy="144000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B6E94545-EBA6-468E-93B7-060EF26EB7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866" y="294699"/>
            <a:ext cx="3456000" cy="1440000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6AB2A8A6-0A13-4B25-A1A7-DCE7B604075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866" y="1677118"/>
            <a:ext cx="3456000" cy="1440000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ADAE7062-BB8E-4EC7-9128-A800BEF3B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36" y="3896011"/>
            <a:ext cx="3456000" cy="1440000"/>
          </a:xfrm>
          <a:prstGeom prst="rect">
            <a:avLst/>
          </a:prstGeom>
        </p:spPr>
      </p:pic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2967BA48-FECB-4A4E-BB43-A683E10914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136" y="5008139"/>
            <a:ext cx="3456000" cy="1440000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226A517A-E84E-401D-B190-C81CCDB1085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386" y="3896011"/>
            <a:ext cx="3456000" cy="144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9229DFCF-ED9C-4D64-A6CD-3A1892D03153}"/>
              </a:ext>
            </a:extLst>
          </p:cNvPr>
          <p:cNvSpPr/>
          <p:nvPr/>
        </p:nvSpPr>
        <p:spPr>
          <a:xfrm>
            <a:off x="7024977" y="930303"/>
            <a:ext cx="1300039" cy="341906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F231FF-C285-4665-B8C9-A239CCFABFD6}"/>
              </a:ext>
            </a:extLst>
          </p:cNvPr>
          <p:cNvSpPr txBox="1"/>
          <p:nvPr/>
        </p:nvSpPr>
        <p:spPr>
          <a:xfrm>
            <a:off x="6618890" y="45651"/>
            <a:ext cx="32650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Starting from zoom 2x fields are quite flat!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5119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63A0D1-56A7-4040-A15B-A97C35A9449E}"/>
              </a:ext>
            </a:extLst>
          </p:cNvPr>
          <p:cNvSpPr txBox="1"/>
          <p:nvPr/>
        </p:nvSpPr>
        <p:spPr>
          <a:xfrm>
            <a:off x="4870834" y="191468"/>
            <a:ext cx="2850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dirty="0"/>
              <a:t>Is MVPLAPO-1x a good lens?</a:t>
            </a:r>
            <a:endParaRPr lang="de-DE" dirty="0"/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886AACE-2A50-4FCE-A5A2-C7EADDC907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211" y="5319146"/>
            <a:ext cx="3455999" cy="1440000"/>
          </a:xfrm>
          <a:prstGeom prst="rect">
            <a:avLst/>
          </a:prstGeom>
        </p:spPr>
      </p:pic>
      <p:pic>
        <p:nvPicPr>
          <p:cNvPr id="7" name="Picture 6" descr="A picture containing monitor&#10;&#10;Description automatically generated">
            <a:extLst>
              <a:ext uri="{FF2B5EF4-FFF2-40B4-BE49-F238E27FC236}">
                <a16:creationId xmlns:a16="http://schemas.microsoft.com/office/drawing/2014/main" id="{64341BDA-D297-46BF-B8A5-FB71D6D9A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461" y="554710"/>
            <a:ext cx="5040177" cy="50401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002A6F-22EF-463D-9A5D-78222B06D6E7}"/>
              </a:ext>
            </a:extLst>
          </p:cNvPr>
          <p:cNvSpPr txBox="1"/>
          <p:nvPr/>
        </p:nvSpPr>
        <p:spPr>
          <a:xfrm>
            <a:off x="3365738" y="6389814"/>
            <a:ext cx="2620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Sag across FOV (10.6 mm): </a:t>
            </a:r>
            <a:r>
              <a:rPr lang="en-150" sz="1400" b="1" dirty="0"/>
              <a:t>67 um</a:t>
            </a:r>
            <a:endParaRPr lang="de-DE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5CB431-BA70-4C38-B403-3C97C6F2D472}"/>
              </a:ext>
            </a:extLst>
          </p:cNvPr>
          <p:cNvSpPr txBox="1"/>
          <p:nvPr/>
        </p:nvSpPr>
        <p:spPr>
          <a:xfrm>
            <a:off x="8743933" y="6389813"/>
            <a:ext cx="23404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150" sz="1400" dirty="0"/>
              <a:t>Sag across same FOV: </a:t>
            </a:r>
            <a:r>
              <a:rPr lang="en-150" sz="1400" b="1" dirty="0"/>
              <a:t>~10 um</a:t>
            </a:r>
            <a:endParaRPr lang="de-DE" sz="1400" dirty="0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B5205906-89CD-4211-883C-21848639C2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54710"/>
            <a:ext cx="5040000" cy="5040000"/>
          </a:xfrm>
          <a:prstGeom prst="rect">
            <a:avLst/>
          </a:prstGeom>
        </p:spPr>
      </p:pic>
      <p:pic>
        <p:nvPicPr>
          <p:cNvPr id="10" name="Picture 9" descr="Chart, line chart&#10;&#10;Description automatically generated">
            <a:extLst>
              <a:ext uri="{FF2B5EF4-FFF2-40B4-BE49-F238E27FC236}">
                <a16:creationId xmlns:a16="http://schemas.microsoft.com/office/drawing/2014/main" id="{0979ACD0-3025-4690-997F-C93E7C640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5361" y="5319146"/>
            <a:ext cx="288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635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338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Nikita Vladimirov</dc:creator>
  <cp:lastModifiedBy>Nikita Vladimirov</cp:lastModifiedBy>
  <cp:revision>78</cp:revision>
  <dcterms:created xsi:type="dcterms:W3CDTF">2022-02-14T14:28:12Z</dcterms:created>
  <dcterms:modified xsi:type="dcterms:W3CDTF">2022-02-16T11:34:44Z</dcterms:modified>
</cp:coreProperties>
</file>

<file path=docProps/thumbnail.jpeg>
</file>